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Medium"/>
      <p:regular r:id="rId21"/>
      <p:bold r:id="rId22"/>
      <p:italic r:id="rId23"/>
      <p:boldItalic r:id="rId24"/>
    </p:embeddedFont>
    <p:embeddedFont>
      <p:font typeface="Montserrat ExtraLigh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Medium-bold.fntdata"/><Relationship Id="rId21" Type="http://schemas.openxmlformats.org/officeDocument/2006/relationships/font" Target="fonts/MontserratMedium-regular.fntdata"/><Relationship Id="rId24" Type="http://schemas.openxmlformats.org/officeDocument/2006/relationships/font" Target="fonts/MontserratMedium-boldItalic.fntdata"/><Relationship Id="rId23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bold.fntdata"/><Relationship Id="rId25" Type="http://schemas.openxmlformats.org/officeDocument/2006/relationships/font" Target="fonts/MontserratExtraLight-regular.fntdata"/><Relationship Id="rId28" Type="http://schemas.openxmlformats.org/officeDocument/2006/relationships/font" Target="fonts/MontserratExtraLight-boldItalic.fntdata"/><Relationship Id="rId27" Type="http://schemas.openxmlformats.org/officeDocument/2006/relationships/font" Target="fonts/MontserratExtra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af0e62e1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af0e62e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af0e62e1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af0e62e1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ae25d6aa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ae25d6aa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af0e62e1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af0e62e1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af0e62e1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af0e62e1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af0e62e1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af0e62e1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ricardombrodriguez.github.io/Blockhole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BLOCKHOLE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Ricardo Rodriguez - 98388</a:t>
            </a:r>
            <a:endParaRPr i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ICG - 1st project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2175900" y="4532675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Available at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https://ricardombrodriguez.github.io/Blockhole/</a:t>
            </a: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cxnSp>
        <p:nvCxnSpPr>
          <p:cNvPr id="242" name="Google Shape;24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3" name="Google Shape;243;p45"/>
          <p:cNvSpPr txBox="1"/>
          <p:nvPr>
            <p:ph idx="1" type="subTitle"/>
          </p:nvPr>
        </p:nvSpPr>
        <p:spPr>
          <a:xfrm>
            <a:off x="1026200" y="1417425"/>
            <a:ext cx="72447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Strategy: Create a class for each entity: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Main (allows the creation of new Games)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Game (constituted by Levels, has game stats)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Level (has a Board, a Block and contains its own stats)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Board (set of Tiles)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Tile (represents a normal, activator, fragile or hole tile)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Block (contains information about the block - position, direction, coordinates, etc…)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functions so that they can be reused (useful to create tiles, set positions, etc…) and to avoid maintainability issues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249" name="Google Shape;249;p46"/>
          <p:cNvSpPr txBox="1"/>
          <p:nvPr>
            <p:ph idx="1" type="subTitle"/>
          </p:nvPr>
        </p:nvSpPr>
        <p:spPr>
          <a:xfrm>
            <a:off x="1924050" y="2519525"/>
            <a:ext cx="52959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https://ricardombrodriguez.github.io/Blockhole/</a:t>
            </a:r>
            <a:endParaRPr/>
          </a:p>
        </p:txBody>
      </p:sp>
      <p:cxnSp>
        <p:nvCxnSpPr>
          <p:cNvPr id="250" name="Google Shape;250;p46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6" name="Google Shape;256;p47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I’ve learned during this project</a:t>
            </a:r>
            <a:endParaRPr/>
          </a:p>
        </p:txBody>
      </p:sp>
      <p:cxnSp>
        <p:nvCxnSpPr>
          <p:cNvPr id="257" name="Google Shape;257;p47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68" name="Google Shape;168;p3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Contents</a:t>
            </a:r>
            <a:r>
              <a:rPr lang="en" sz="1550"/>
              <a:t> I will talk about during this presentation: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Montserrat ExtraBold"/>
              <a:buAutoNum type="arabicPeriod"/>
            </a:pPr>
            <a:r>
              <a:rPr lang="en" sz="1550"/>
              <a:t>The </a:t>
            </a:r>
            <a:r>
              <a:rPr lang="en" sz="1550"/>
              <a:t>idea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Montserrat"/>
              <a:buAutoNum type="arabicPeriod"/>
            </a:pPr>
            <a:r>
              <a:rPr lang="en" sz="1550"/>
              <a:t>Models and the scene graph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Montserrat"/>
              <a:buAutoNum type="arabicPeriod"/>
            </a:pPr>
            <a:r>
              <a:rPr lang="en" sz="1550"/>
              <a:t>Animation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Montserrat"/>
              <a:buAutoNum type="arabicPeriod"/>
            </a:pPr>
            <a:r>
              <a:rPr lang="en" sz="1550"/>
              <a:t>Illumination and shadows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Montserrat"/>
              <a:buAutoNum type="arabicPeriod"/>
            </a:pPr>
            <a:r>
              <a:rPr lang="en" sz="1550"/>
              <a:t>User interaction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Montserrat"/>
              <a:buAutoNum type="arabicPeriod"/>
            </a:pPr>
            <a:r>
              <a:rPr lang="en" sz="1550"/>
              <a:t>Development</a:t>
            </a:r>
            <a:endParaRPr sz="15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Montserrat"/>
              <a:buAutoNum type="arabicPeriod"/>
            </a:pPr>
            <a:r>
              <a:rPr lang="en" sz="1550"/>
              <a:t>Conclusion</a:t>
            </a:r>
            <a:endParaRPr sz="155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5" name="Google Shape;175;p38"/>
          <p:cNvSpPr txBox="1"/>
          <p:nvPr>
            <p:ph idx="1" type="body"/>
          </p:nvPr>
        </p:nvSpPr>
        <p:spPr>
          <a:xfrm>
            <a:off x="938500" y="1281000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Recreate </a:t>
            </a:r>
            <a:r>
              <a:rPr b="1" lang="en"/>
              <a:t>Bloxorz</a:t>
            </a:r>
            <a:r>
              <a:rPr lang="en"/>
              <a:t>, a popular game made by Miniclip.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Bringing back nostalgia to life..</a:t>
            </a:r>
            <a:endParaRPr/>
          </a:p>
        </p:txBody>
      </p:sp>
      <p:cxnSp>
        <p:nvCxnSpPr>
          <p:cNvPr id="176" name="Google Shape;176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77" name="Google Shape;1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00" y="2431650"/>
            <a:ext cx="2848200" cy="21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100" y="2431650"/>
            <a:ext cx="4061048" cy="214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</p:txBody>
      </p:sp>
      <p:cxnSp>
        <p:nvCxnSpPr>
          <p:cNvPr id="184" name="Google Shape;184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5" name="Google Shape;185;p39"/>
          <p:cNvSpPr txBox="1"/>
          <p:nvPr>
            <p:ph type="title"/>
          </p:nvPr>
        </p:nvSpPr>
        <p:spPr>
          <a:xfrm>
            <a:off x="1937390" y="1547825"/>
            <a:ext cx="5269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USER CAN DO</a:t>
            </a:r>
            <a:endParaRPr/>
          </a:p>
        </p:txBody>
      </p:sp>
      <p:sp>
        <p:nvSpPr>
          <p:cNvPr id="186" name="Google Shape;186;p39"/>
          <p:cNvSpPr txBox="1"/>
          <p:nvPr>
            <p:ph idx="1" type="subTitle"/>
          </p:nvPr>
        </p:nvSpPr>
        <p:spPr>
          <a:xfrm>
            <a:off x="1537201" y="2570500"/>
            <a:ext cx="6069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Manipulate the block in order to solve the puzzle, achieved when the block is aligned vertically with the hole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Trigger special tiles, allowing the appearance of new tiles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 fragile tiles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IDEA</a:t>
            </a:r>
            <a:endParaRPr/>
          </a:p>
        </p:txBody>
      </p:sp>
      <p:cxnSp>
        <p:nvCxnSpPr>
          <p:cNvPr id="192" name="Google Shape;192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3" name="Google Shape;193;p40"/>
          <p:cNvSpPr txBox="1"/>
          <p:nvPr>
            <p:ph idx="5" type="title"/>
          </p:nvPr>
        </p:nvSpPr>
        <p:spPr>
          <a:xfrm>
            <a:off x="1293150" y="1627275"/>
            <a:ext cx="2340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ACTIVATOR</a:t>
            </a:r>
            <a:endParaRPr/>
          </a:p>
        </p:txBody>
      </p:sp>
      <p:sp>
        <p:nvSpPr>
          <p:cNvPr id="194" name="Google Shape;194;p40"/>
          <p:cNvSpPr txBox="1"/>
          <p:nvPr>
            <p:ph idx="6" type="subTitle"/>
          </p:nvPr>
        </p:nvSpPr>
        <p:spPr>
          <a:xfrm>
            <a:off x="1429947" y="22977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Triggered when the block is on top of it</a:t>
            </a:r>
            <a:endParaRPr/>
          </a:p>
        </p:txBody>
      </p:sp>
      <p:cxnSp>
        <p:nvCxnSpPr>
          <p:cNvPr id="195" name="Google Shape;195;p40"/>
          <p:cNvCxnSpPr/>
          <p:nvPr/>
        </p:nvCxnSpPr>
        <p:spPr>
          <a:xfrm>
            <a:off x="1434900" y="2243273"/>
            <a:ext cx="205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6" name="Google Shape;1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02" y="3492439"/>
            <a:ext cx="1748325" cy="1062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194" y="3486064"/>
            <a:ext cx="1661711" cy="10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0"/>
          <p:cNvSpPr txBox="1"/>
          <p:nvPr>
            <p:ph idx="5" type="title"/>
          </p:nvPr>
        </p:nvSpPr>
        <p:spPr>
          <a:xfrm>
            <a:off x="5357350" y="1627275"/>
            <a:ext cx="2340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</a:t>
            </a:r>
            <a:r>
              <a:rPr lang="en"/>
              <a:t>ACTIVATOR</a:t>
            </a:r>
            <a:endParaRPr/>
          </a:p>
        </p:txBody>
      </p:sp>
      <p:sp>
        <p:nvSpPr>
          <p:cNvPr id="199" name="Google Shape;199;p40"/>
          <p:cNvSpPr txBox="1"/>
          <p:nvPr>
            <p:ph idx="6" type="subTitle"/>
          </p:nvPr>
        </p:nvSpPr>
        <p:spPr>
          <a:xfrm>
            <a:off x="5494151" y="2297775"/>
            <a:ext cx="2417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Triggered only when the block is on top of it</a:t>
            </a:r>
            <a:endParaRPr/>
          </a:p>
        </p:txBody>
      </p:sp>
      <p:cxnSp>
        <p:nvCxnSpPr>
          <p:cNvPr id="200" name="Google Shape;200;p40"/>
          <p:cNvCxnSpPr/>
          <p:nvPr/>
        </p:nvCxnSpPr>
        <p:spPr>
          <a:xfrm>
            <a:off x="5499100" y="2221298"/>
            <a:ext cx="205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01" name="Google Shape;20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600" y="3486038"/>
            <a:ext cx="1976430" cy="10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7675" y="3486063"/>
            <a:ext cx="1748325" cy="107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40"/>
          <p:cNvCxnSpPr>
            <a:stCxn id="197" idx="1"/>
            <a:endCxn id="196" idx="3"/>
          </p:cNvCxnSpPr>
          <p:nvPr/>
        </p:nvCxnSpPr>
        <p:spPr>
          <a:xfrm rot="10800000">
            <a:off x="2261694" y="4023426"/>
            <a:ext cx="2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40"/>
          <p:cNvCxnSpPr>
            <a:stCxn id="201" idx="3"/>
            <a:endCxn id="202" idx="1"/>
          </p:cNvCxnSpPr>
          <p:nvPr/>
        </p:nvCxnSpPr>
        <p:spPr>
          <a:xfrm>
            <a:off x="6689030" y="4023400"/>
            <a:ext cx="25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SCENE</a:t>
            </a:r>
            <a:endParaRPr/>
          </a:p>
        </p:txBody>
      </p:sp>
      <p:cxnSp>
        <p:nvCxnSpPr>
          <p:cNvPr id="210" name="Google Shape;210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1026200" y="1731425"/>
            <a:ext cx="60696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external models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Game stats (level, moves, tutorial)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Scene: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Normal tile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Horizontal activator tile (“O” shape)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Vertical activator tile	 (“X” shape)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Fragile tile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Block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Camera (dynamic according to the level)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</a:t>
            </a:r>
            <a:endParaRPr/>
          </a:p>
        </p:txBody>
      </p:sp>
      <p:cxnSp>
        <p:nvCxnSpPr>
          <p:cNvPr id="217" name="Google Shape;217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8" name="Google Shape;218;p42"/>
          <p:cNvSpPr txBox="1"/>
          <p:nvPr>
            <p:ph idx="1" type="subTitle"/>
          </p:nvPr>
        </p:nvSpPr>
        <p:spPr>
          <a:xfrm>
            <a:off x="1026200" y="1731425"/>
            <a:ext cx="47604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Block animation when falling into the void (when passing the level or failing)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Fragile tile when block is completely on top of it (vertically)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of these animations have a bigger step each instant, simulating gravity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9" name="Google Shape;2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200" y="1094450"/>
            <a:ext cx="2273856" cy="334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idx="4" type="title"/>
          </p:nvPr>
        </p:nvSpPr>
        <p:spPr>
          <a:xfrm>
            <a:off x="938500" y="445025"/>
            <a:ext cx="6157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ILLUMINATION AND SHADOWS</a:t>
            </a:r>
            <a:endParaRPr/>
          </a:p>
        </p:txBody>
      </p:sp>
      <p:cxnSp>
        <p:nvCxnSpPr>
          <p:cNvPr id="225" name="Google Shape;225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6" name="Google Shape;226;p43"/>
          <p:cNvSpPr txBox="1"/>
          <p:nvPr>
            <p:ph idx="1" type="subTitle"/>
          </p:nvPr>
        </p:nvSpPr>
        <p:spPr>
          <a:xfrm>
            <a:off x="1026200" y="1731425"/>
            <a:ext cx="41283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Illumination</a:t>
            </a:r>
            <a:r>
              <a:rPr lang="en"/>
              <a:t>: </a:t>
            </a:r>
            <a:r>
              <a:rPr i="1" lang="en"/>
              <a:t>SpotLight </a:t>
            </a:r>
            <a:r>
              <a:rPr lang="en"/>
              <a:t>with dynamic position, according to the current level.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Shadows: </a:t>
            </a:r>
            <a:r>
              <a:rPr lang="en"/>
              <a:t>All board elements receive and cast high quality shadows (2048 </a:t>
            </a:r>
            <a:r>
              <a:rPr i="1" lang="en"/>
              <a:t>mapSize </a:t>
            </a:r>
            <a:r>
              <a:rPr lang="en"/>
              <a:t>instead of the default 512).</a:t>
            </a:r>
            <a:endParaRPr/>
          </a:p>
        </p:txBody>
      </p:sp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375" y="3138400"/>
            <a:ext cx="1866325" cy="14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220" y="1263775"/>
            <a:ext cx="2312629" cy="14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INTERACTION</a:t>
            </a:r>
            <a:endParaRPr/>
          </a:p>
        </p:txBody>
      </p:sp>
      <p:cxnSp>
        <p:nvCxnSpPr>
          <p:cNvPr id="234" name="Google Shape;234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4"/>
          <p:cNvSpPr txBox="1"/>
          <p:nvPr>
            <p:ph idx="1" type="subTitle"/>
          </p:nvPr>
        </p:nvSpPr>
        <p:spPr>
          <a:xfrm>
            <a:off x="1026200" y="1731425"/>
            <a:ext cx="47604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interaction is done by keyboard.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Allowed keys: PgUp, PgDown, PgLeft, PgRight. Commonly called “Arrow Keys”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one of them allows the manipulation of the block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400" y="1932688"/>
            <a:ext cx="1869075" cy="12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